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3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4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5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5bcbf6d7-64b2-6db9-01f7-1204448bcc56}">
          <p14:sldIdLst>
            <p14:sldId id="256"/>
            <p14:sldId id="257"/>
            <p14:sldId id="258"/>
          </p14:sldIdLst>
        </p14:section>
        <p14:section name="Model" id="{a6998c38-8c50-f46d-ac8c-8b3ac4f90348}">
          <p14:sldIdLst>
            <p14:sldId id="259"/>
            <p14:sldId id="260"/>
            <p14:sldId id="261"/>
            <p14:sldId id="262"/>
          </p14:sldIdLst>
        </p14:section>
        <p14:section name="Schedulers" id="{e3193ac3-a497-a927-c80a-eff353fc5c4d}">
          <p14:sldIdLst>
            <p14:sldId id="263"/>
            <p14:sldId id="264"/>
          </p14:sldIdLst>
        </p14:section>
        <p14:section name="Results" id="{c04340c9-56d4-6787-610a-d1e3119cf9a9}">
          <p14:sldIdLst>
            <p14:sldId id="265"/>
            <p14:sldId id="266"/>
            <p14:sldId id="267"/>
            <p14:sldId id="268"/>
            <p14:sldId id="269"/>
          </p14:sldIdLst>
        </p14:section>
        <p14:section name="Conclusion" id="{02045701-1ed1-9a4a-bb04-ad23ed1d1ba4}">
          <p14:sldIdLst>
            <p14:sldId id="270"/>
            <p14:sldId id="271"/>
            <p14:sldId id="272"/>
          </p14:sldIdLst>
        </p14:section>
        <p14:section name="Backup" id="{aaea2775-7eaf-1924-bd8b-9bb7fde94c49}">
          <p14:sldIdLst>
            <p14:sldId id="273"/>
            <p14:sldId id="274"/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Miss %</c:v>
                </c:pt>
              </c:strCache>
            </c:strRef>
          </c:tx>
          <c:spPr>
            <a:solidFill>
              <a:srgbClr val="12A4A0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B27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FIFO</c:v>
                  </c:pt>
                  <c:pt idx="1">
                    <c:v>SPT</c:v>
                  </c:pt>
                  <c:pt idx="2">
                    <c:v>SPT+Rescue</c:v>
                  </c:pt>
                  <c:pt idx="3">
                    <c:v>CADR-order-only</c:v>
                  </c:pt>
                  <c:pt idx="4">
                    <c:v>CADR</c:v>
                  </c:pt>
                  <c:pt idx="5">
                    <c:v>RH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24.85</c:v>
                </c:pt>
                <c:pt idx="1">
                  <c:v>18.6</c:v>
                </c:pt>
                <c:pt idx="2">
                  <c:v>12.5</c:v>
                </c:pt>
                <c:pt idx="3">
                  <c:v>10.28</c:v>
                </c:pt>
                <c:pt idx="4">
                  <c:v>10.09</c:v>
                </c:pt>
                <c:pt idx="5">
                  <c:v>9.5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000" u="none">
                  <a:solidFill>
                    <a:srgbClr val="1B27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B27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0"/>
        </c:scaling>
        <c:delete val="0"/>
        <c:axPos val="l"/>
        <c:majorGridlines>
          <c:spPr>
            <a:ln w="6350" cap="flat">
              <a:solidFill>
                <a:srgbClr val="C9D3D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B273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Miss %</c:v>
                </c:pt>
              </c:strCache>
            </c:strRef>
          </c:tx>
          <c:spPr>
            <a:solidFill>
              <a:srgbClr val="12A4A0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B27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RH</c:v>
                  </c:pt>
                  <c:pt idx="1">
                    <c:v>CADR</c:v>
                  </c:pt>
                  <c:pt idx="2">
                    <c:v>SPT+Rescue</c:v>
                  </c:pt>
                  <c:pt idx="3">
                    <c:v>Adaptive</c:v>
                  </c:pt>
                  <c:pt idx="4">
                    <c:v>EDF</c:v>
                  </c:pt>
                  <c:pt idx="5">
                    <c:v>SPT</c:v>
                  </c:pt>
                  <c:pt idx="6">
                    <c:v>Random</c:v>
                  </c:pt>
                  <c:pt idx="7">
                    <c:v>FIFO</c:v>
                  </c:pt>
                  <c:pt idx="8">
                    <c:v>LCF</c:v>
                  </c:pt>
                  <c:pt idx="9">
                    <c:v>Balanced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9.5</c:v>
                </c:pt>
                <c:pt idx="1">
                  <c:v>10.09</c:v>
                </c:pt>
                <c:pt idx="2">
                  <c:v>12.5</c:v>
                </c:pt>
                <c:pt idx="3">
                  <c:v>12.49</c:v>
                </c:pt>
                <c:pt idx="4">
                  <c:v>15.81</c:v>
                </c:pt>
                <c:pt idx="5">
                  <c:v>18.6</c:v>
                </c:pt>
                <c:pt idx="6">
                  <c:v>24.04</c:v>
                </c:pt>
                <c:pt idx="7">
                  <c:v>24.85</c:v>
                </c:pt>
                <c:pt idx="8">
                  <c:v>26.14</c:v>
                </c:pt>
                <c:pt idx="9">
                  <c:v>26.39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000" u="none">
                  <a:solidFill>
                    <a:srgbClr val="1B27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B27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0"/>
        </c:scaling>
        <c:delete val="0"/>
        <c:axPos val="l"/>
        <c:majorGridlines>
          <c:spPr>
            <a:ln w="6350" cap="flat">
              <a:solidFill>
                <a:srgbClr val="C9D3D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B273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EDF</c:v>
                </c:pt>
              </c:strCache>
            </c:strRef>
          </c:tx>
          <c:spPr>
            <a:solidFill>
              <a:srgbClr val="12A4A0"/>
            </a:solidFill>
            <a:ln w="38100" cap="flat">
              <a:solidFill>
                <a:srgbClr val="12A4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12A4A0"/>
              </a:solidFill>
              <a:ln w="9525" cap="flat">
                <a:solidFill>
                  <a:srgbClr val="12A4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10%</c:v>
                  </c:pt>
                  <c:pt idx="1">
                    <c:v>30%</c:v>
                  </c:pt>
                  <c:pt idx="2">
                    <c:v>50%</c:v>
                  </c:pt>
                  <c:pt idx="3">
                    <c:v>70%</c:v>
                  </c:pt>
                  <c:pt idx="4">
                    <c:v>90%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0.65</c:v>
                </c:pt>
                <c:pt idx="1">
                  <c:v>3.76</c:v>
                </c:pt>
                <c:pt idx="2">
                  <c:v>17.45</c:v>
                </c:pt>
                <c:pt idx="3">
                  <c:v>34.76</c:v>
                </c:pt>
                <c:pt idx="4">
                  <c:v>47.74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SPT</c:v>
                </c:pt>
              </c:strCache>
            </c:strRef>
          </c:tx>
          <c:spPr>
            <a:solidFill>
              <a:srgbClr val="F2A93B"/>
            </a:solidFill>
            <a:ln w="38100" cap="flat">
              <a:solidFill>
                <a:srgbClr val="F2A93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F2A93B"/>
              </a:solidFill>
              <a:ln w="9525" cap="flat">
                <a:solidFill>
                  <a:srgbClr val="F2A93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10%</c:v>
                  </c:pt>
                  <c:pt idx="1">
                    <c:v>30%</c:v>
                  </c:pt>
                  <c:pt idx="2">
                    <c:v>50%</c:v>
                  </c:pt>
                  <c:pt idx="3">
                    <c:v>70%</c:v>
                  </c:pt>
                  <c:pt idx="4">
                    <c:v>90%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2.98</c:v>
                </c:pt>
                <c:pt idx="1">
                  <c:v>10.13</c:v>
                </c:pt>
                <c:pt idx="2">
                  <c:v>18</c:v>
                </c:pt>
                <c:pt idx="3">
                  <c:v>26.41</c:v>
                </c:pt>
                <c:pt idx="4">
                  <c:v>35.79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SPT+Rescue</c:v>
                </c:pt>
              </c:strCache>
            </c:strRef>
          </c:tx>
          <c:spPr>
            <a:solidFill>
              <a:srgbClr val="5B7C99"/>
            </a:solidFill>
            <a:ln w="38100" cap="flat">
              <a:solidFill>
                <a:srgbClr val="5B7C9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5B7C99"/>
              </a:solidFill>
              <a:ln w="9525" cap="flat">
                <a:solidFill>
                  <a:srgbClr val="5B7C9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10%</c:v>
                  </c:pt>
                  <c:pt idx="1">
                    <c:v>30%</c:v>
                  </c:pt>
                  <c:pt idx="2">
                    <c:v>50%</c:v>
                  </c:pt>
                  <c:pt idx="3">
                    <c:v>70%</c:v>
                  </c:pt>
                  <c:pt idx="4">
                    <c:v>90%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1.16</c:v>
                </c:pt>
                <c:pt idx="1">
                  <c:v>8.06</c:v>
                </c:pt>
                <c:pt idx="2">
                  <c:v>21.81</c:v>
                </c:pt>
                <c:pt idx="3">
                  <c:v>35.78</c:v>
                </c:pt>
                <c:pt idx="4">
                  <c:v>48.25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Tight-deadline share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B27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C9D3DC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Miss %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B273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SPT</c:v>
                </c:pt>
              </c:strCache>
            </c:strRef>
          </c:tx>
          <c:spPr>
            <a:solidFill>
              <a:srgbClr val="F2A93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B27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C_max 3</c:v>
                  </c:pt>
                  <c:pt idx="1">
                    <c:v>C_max 5</c:v>
                  </c:pt>
                  <c:pt idx="2">
                    <c:v>C_max 7</c:v>
                  </c:pt>
                  <c:pt idx="3">
                    <c:v>C_max 8</c:v>
                  </c:pt>
                  <c:pt idx="4">
                    <c:v>C_max 10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51.5</c:v>
                </c:pt>
                <c:pt idx="1">
                  <c:v>18.9</c:v>
                </c:pt>
                <c:pt idx="2">
                  <c:v>2.5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RH</c:v>
                </c:pt>
              </c:strCache>
            </c:strRef>
          </c:tx>
          <c:spPr>
            <a:solidFill>
              <a:srgbClr val="12A4A0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B27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C_max 3</c:v>
                  </c:pt>
                  <c:pt idx="1">
                    <c:v>C_max 5</c:v>
                  </c:pt>
                  <c:pt idx="2">
                    <c:v>C_max 7</c:v>
                  </c:pt>
                  <c:pt idx="3">
                    <c:v>C_max 8</c:v>
                  </c:pt>
                  <c:pt idx="4">
                    <c:v>C_max 10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46.5</c:v>
                </c:pt>
                <c:pt idx="1">
                  <c:v>8.4</c:v>
                </c:pt>
                <c:pt idx="2">
                  <c:v>1.7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CADR</c:v>
                </c:pt>
              </c:strCache>
            </c:strRef>
          </c:tx>
          <c:spPr>
            <a:solidFill>
              <a:srgbClr val="5B7C9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B27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C_max 3</c:v>
                  </c:pt>
                  <c:pt idx="1">
                    <c:v>C_max 5</c:v>
                  </c:pt>
                  <c:pt idx="2">
                    <c:v>C_max 7</c:v>
                  </c:pt>
                  <c:pt idx="3">
                    <c:v>C_max 8</c:v>
                  </c:pt>
                  <c:pt idx="4">
                    <c:v>C_max 10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49</c:v>
                </c:pt>
                <c:pt idx="1">
                  <c:v>9.1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900" u="none">
                  <a:solidFill>
                    <a:srgbClr val="1B27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B27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C9D3D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B273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Miss %</c:v>
                </c:pt>
              </c:strCache>
            </c:strRef>
          </c:tx>
          <c:spPr>
            <a:solidFill>
              <a:srgbClr val="12A4A0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B27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RH</c:v>
                  </c:pt>
                  <c:pt idx="1">
                    <c:v>CADR</c:v>
                  </c:pt>
                  <c:pt idx="2">
                    <c:v>Adaptive</c:v>
                  </c:pt>
                  <c:pt idx="3">
                    <c:v>SPT+Rescue</c:v>
                  </c:pt>
                  <c:pt idx="4">
                    <c:v>EDF</c:v>
                  </c:pt>
                  <c:pt idx="5">
                    <c:v>SPT</c:v>
                  </c:pt>
                  <c:pt idx="6">
                    <c:v>FIFO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6.7558</c:v>
                </c:pt>
                <c:pt idx="1">
                  <c:v>7.1424</c:v>
                </c:pt>
                <c:pt idx="2">
                  <c:v>7.9458</c:v>
                </c:pt>
                <c:pt idx="3">
                  <c:v>8.4986</c:v>
                </c:pt>
                <c:pt idx="4">
                  <c:v>9.1523</c:v>
                </c:pt>
                <c:pt idx="5">
                  <c:v>12.613</c:v>
                </c:pt>
                <c:pt idx="6">
                  <c:v>17.1353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000" u="none">
                  <a:solidFill>
                    <a:srgbClr val="1B27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B27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C9D3D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B273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Thesis defense deck. Title: CGRSP, formulation and empirical evaluation.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09728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Cloud GPU Rendering Scheduling Problem (CGRSP)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5"/>
                </a:solidFill>
              </a:rPr>
              <a:t>A mathematical formulation and empirical evaluation on heterogeneous GPU fleets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84048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Michael Liem (M11215818)  |  Dept. of CSIE, NTUST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Advisor: Prof. Yuan-Shin Hwang  |  Co-advisor: Prof. Vincent F. Yu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scheduling rented GPUs is hard</a:t>
            </a:r>
            <a:endParaRPr lang="en-US" sz="2600" dirty="0"/>
          </a:p>
        </p:txBody>
      </p:sp>
      <p:sp>
        <p:nvSpPr>
          <p:cNvPr id="3" name="card Heterogeneous fleet"/>
          <p:cNvSpPr/>
          <p:nvPr/>
        </p:nvSpPr>
        <p:spPr>
          <a:xfrm>
            <a:off x="457200" y="1234440"/>
            <a:ext cx="2606040" cy="265176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Heterogeneous fleet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28800"/>
            <a:ext cx="2240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RTX 3090, A5000, A4000 and A4500 differ in speed and hourly price, so the same job costs and takes differently per node.</a:t>
            </a:r>
            <a:endParaRPr lang="en-US" sz="1400" dirty="0"/>
          </a:p>
        </p:txBody>
      </p:sp>
      <p:sp>
        <p:nvSpPr>
          <p:cNvPr id="6" name="card Availability"/>
          <p:cNvSpPr/>
          <p:nvPr/>
        </p:nvSpPr>
        <p:spPr>
          <a:xfrm>
            <a:off x="3246120" y="1234440"/>
            <a:ext cx="2606040" cy="265176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429000" y="137160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Availability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3429000" y="1828800"/>
            <a:ext cx="2240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Stock status drives provisioning delay, and execution time is stochastic (log-normal per complexity level).</a:t>
            </a:r>
            <a:endParaRPr lang="en-US" sz="1400" dirty="0"/>
          </a:p>
        </p:txBody>
      </p:sp>
      <p:sp>
        <p:nvSpPr>
          <p:cNvPr id="9" name="card Mixed deadlines"/>
          <p:cNvSpPr/>
          <p:nvPr/>
        </p:nvSpPr>
        <p:spPr>
          <a:xfrm>
            <a:off x="6035040" y="1234440"/>
            <a:ext cx="2651760" cy="265176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17920" y="137160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Mixed deadlines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217920" y="1828800"/>
            <a:ext cx="2286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Assumed mix of 20% rush (1 h) and 80% standard (8 h) renders, stress-tested on a saturated hectic day, sharing C_max = 5 workers.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40690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Question: which dispatch policy keeps deadlines and waits low at minimal rental cost?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Contributions</a:t>
            </a:r>
            <a:endParaRPr lang="en-US" sz="2600" dirty="0"/>
          </a:p>
        </p:txBody>
      </p:sp>
      <p:sp>
        <p:nvSpPr>
          <p:cNvPr id="3" name="c0"/>
          <p:cNvSpPr/>
          <p:nvPr/>
        </p:nvSpPr>
        <p:spPr>
          <a:xfrm>
            <a:off x="457200" y="117043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7043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4300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Complete CGRSP formulation with stock-driven availability and bi-objective QoS-cost</a:t>
            </a:r>
            <a:endParaRPr lang="en-US" sz="1600" dirty="0"/>
          </a:p>
        </p:txBody>
      </p:sp>
      <p:sp>
        <p:nvSpPr>
          <p:cNvPr id="6" name="c1"/>
          <p:cNvSpPr/>
          <p:nvPr/>
        </p:nvSpPr>
        <p:spPr>
          <a:xfrm>
            <a:off x="457200" y="173736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737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709928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Calibrated, constraint-checked discrete-event simulator (6,627 real jobs)</a:t>
            </a:r>
            <a:endParaRPr lang="en-US" sz="1600" dirty="0"/>
          </a:p>
        </p:txBody>
      </p:sp>
      <p:sp>
        <p:nvSpPr>
          <p:cNvPr id="9" name="c2"/>
          <p:cNvSpPr/>
          <p:nvPr/>
        </p:nvSpPr>
        <p:spPr>
          <a:xfrm>
            <a:off x="457200" y="2304288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30428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27685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Ten-policy comparison: 30 paired seeds, Holm-corrected tests</a:t>
            </a:r>
            <a:endParaRPr lang="en-US" sz="1600" dirty="0"/>
          </a:p>
        </p:txBody>
      </p:sp>
      <p:sp>
        <p:nvSpPr>
          <p:cNvPr id="12" name="c3"/>
          <p:cNvSpPr/>
          <p:nvPr/>
        </p:nvSpPr>
        <p:spPr>
          <a:xfrm>
            <a:off x="457200" y="28712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8712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843784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Two schedulers: RH (anticipative) and CADR (cost-aware, low tardiness)</a:t>
            </a:r>
            <a:endParaRPr lang="en-US" sz="1600" dirty="0"/>
          </a:p>
        </p:txBody>
      </p:sp>
      <p:sp>
        <p:nvSpPr>
          <p:cNvPr id="15" name="c4"/>
          <p:cNvSpPr/>
          <p:nvPr/>
        </p:nvSpPr>
        <p:spPr>
          <a:xfrm>
            <a:off x="457200" y="343814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57200" y="34381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051560" y="3410712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Regime map: EDF vs SPT crossover, C_max lever, monthly scale</a:t>
            </a:r>
            <a:endParaRPr lang="en-US" sz="1600" dirty="0"/>
          </a:p>
        </p:txBody>
      </p:sp>
      <p:sp>
        <p:nvSpPr>
          <p:cNvPr id="18" name="c5"/>
          <p:cNvSpPr/>
          <p:nvPr/>
        </p:nvSpPr>
        <p:spPr>
          <a:xfrm>
            <a:off x="457200" y="400507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57200" y="400507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1051560" y="397764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Deployment rules grounded in paired tests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Formulation: QoS first, cost as tiebreaker</a:t>
            </a:r>
            <a:endParaRPr lang="en-US" sz="2600" dirty="0"/>
          </a:p>
        </p:txBody>
      </p:sp>
      <p:sp>
        <p:nvSpPr>
          <p:cNvPr id="3" name="objective box"/>
          <p:cNvSpPr/>
          <p:nvPr/>
        </p:nvSpPr>
        <p:spPr>
          <a:xfrm>
            <a:off x="457200" y="1188720"/>
            <a:ext cx="8229600" cy="1051560"/>
          </a:xfrm>
          <a:prstGeom prst="roundRect">
            <a:avLst>
              <a:gd name="adj" fmla="val 6957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234440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lex min ( C_QoS , C_Cost )</a:t>
            </a:r>
            <a:endParaRPr lang="en-US" sz="2200" dirty="0"/>
          </a:p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C_QoS = Σ [ α1·wait_j + α2·(1 − δ_j) ]     C_Cost = Σ c_j</a:t>
            </a:r>
            <a:endParaRPr lang="en-US" sz="2200" dirty="0"/>
          </a:p>
        </p:txBody>
      </p:sp>
      <p:sp>
        <p:nvSpPr>
          <p:cNvPr id="5" name="card Constraints"/>
          <p:cNvSpPr/>
          <p:nvPr/>
        </p:nvSpPr>
        <p:spPr>
          <a:xfrm>
            <a:off x="457200" y="2468880"/>
            <a:ext cx="402336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260604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Constraints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063240"/>
            <a:ext cx="3657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Each job executes exactly once over the service horizon. Dispatch follows submission; completion equals start plus execution. One job holds a node at a time.</a:t>
            </a:r>
            <a:endParaRPr lang="en-US" sz="1400" dirty="0"/>
          </a:p>
        </p:txBody>
      </p:sp>
      <p:sp>
        <p:nvSpPr>
          <p:cNvPr id="8" name="card Stochastic inputs"/>
          <p:cNvSpPr/>
          <p:nvPr/>
        </p:nvSpPr>
        <p:spPr>
          <a:xfrm>
            <a:off x="4663440" y="2468880"/>
            <a:ext cx="402336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46320" y="260604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Stochastic inputs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846320" y="3063240"/>
            <a:ext cx="3657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Execution time ~ LogNormal(complexity, GPU). Provisioning delay depends on stock status and time of day.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three jobs, two GPU types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51206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1097280"/>
                <a:gridCol w="1280160"/>
                <a:gridCol w="1188720"/>
                <a:gridCol w="914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Complexity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Deadline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Placed 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Runtime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h (tight)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RTX 3090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59.7 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RTX A4000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68.7 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RTX A4000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60.0 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card Outcome"/>
          <p:cNvSpPr/>
          <p:nvPr/>
        </p:nvSpPr>
        <p:spPr>
          <a:xfrm>
            <a:off x="5852160" y="1188720"/>
            <a:ext cx="2834640" cy="3200400"/>
          </a:xfrm>
          <a:prstGeom prst="roundRect">
            <a:avLst>
              <a:gd name="adj" fmla="val 258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035040" y="132588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Outcome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6035040" y="1783080"/>
            <a:ext cx="24688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All start at t = 0 with zero wait and meet every deadline, so cost decides placement. Total rental cost is about $0.017 and utilisation is 3 of 5 slots (60%).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32918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QoS first, cost only among QoS-equivalent options.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Simulator calibrated on real RunPod jobs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6,627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92024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real rendering jobs (Jul 2025 to Jun 2026)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51460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32461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schedulers compared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365760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43891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seeds per scenario</a:t>
            </a:r>
            <a:endParaRPr lang="en-US" sz="1400" dirty="0"/>
          </a:p>
        </p:txBody>
      </p:sp>
      <p:pic>
        <p:nvPicPr>
          <p:cNvPr id="9" name="Image 0" descr="system_architectur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1122226"/>
            <a:ext cx="5943600" cy="3516267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Methods and validation</a:t>
            </a:r>
            <a:endParaRPr lang="en-US" sz="2600" dirty="0"/>
          </a:p>
        </p:txBody>
      </p:sp>
      <p:sp>
        <p:nvSpPr>
          <p:cNvPr id="3" name="card Statistics"/>
          <p:cNvSpPr/>
          <p:nvPr/>
        </p:nvSpPr>
        <p:spPr>
          <a:xfrm>
            <a:off x="457200" y="1188720"/>
            <a:ext cx="4023360" cy="3108960"/>
          </a:xfrm>
          <a:prstGeom prst="roundRect">
            <a:avLst>
              <a:gd name="adj" fmla="val 235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3258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Statistics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Every scheduler runs on the same 30 seeds (paired). Paired t-test with Wilcoxon backup, Holm-Bonferroni over a family of 24 comparisons, Cohen's d for effect size. Ties are reported with their p-values.</a:t>
            </a:r>
            <a:endParaRPr lang="en-US" sz="1400" dirty="0"/>
          </a:p>
        </p:txBody>
      </p:sp>
      <p:sp>
        <p:nvSpPr>
          <p:cNvPr id="6" name="card Simulator checks"/>
          <p:cNvSpPr/>
          <p:nvPr/>
        </p:nvSpPr>
        <p:spPr>
          <a:xfrm>
            <a:off x="4663440" y="1188720"/>
            <a:ext cx="4023360" cy="3108960"/>
          </a:xfrm>
          <a:prstGeom prst="roundRect">
            <a:avLst>
              <a:gd name="adj" fmla="val 235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46320" y="13258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Simulator checks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1783080"/>
            <a:ext cx="3657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Log-normal service times fitted per complexity and GPU stratum (3 sparse strata use an estimated mean). A constraint verifier re-checks all ten policies on the seed-42 hectic run, and the baseline sweep row reproduces Phase 3 exactly.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Ten policies, two of them proposed</a:t>
            </a:r>
            <a:endParaRPr lang="en-US" sz="2600" dirty="0"/>
          </a:p>
        </p:txBody>
      </p:sp>
      <p:sp>
        <p:nvSpPr>
          <p:cNvPr id="3" name="card Rolling-Horizon (RH)"/>
          <p:cNvSpPr/>
          <p:nvPr/>
        </p:nvSpPr>
        <p:spPr>
          <a:xfrm>
            <a:off x="457200" y="1188720"/>
            <a:ext cx="4023360" cy="2514600"/>
          </a:xfrm>
          <a:prstGeom prst="roundRect">
            <a:avLst>
              <a:gd name="adj" fmla="val 2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3258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Rolling-Horizon (RH)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783080"/>
            <a:ext cx="36576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Plans over the slot-availability timeline and anticipated arrivals. Keeps SPT order for jobs with slack, promotes jobs that would otherwise miss, demotes doomed ones. Reserves idle capacity for rush orders below saturation.</a:t>
            </a:r>
            <a:endParaRPr lang="en-US" sz="1400" dirty="0"/>
          </a:p>
        </p:txBody>
      </p:sp>
      <p:sp>
        <p:nvSpPr>
          <p:cNvPr id="6" name="card CADR"/>
          <p:cNvSpPr/>
          <p:nvPr/>
        </p:nvSpPr>
        <p:spPr>
          <a:xfrm>
            <a:off x="4663440" y="1188720"/>
            <a:ext cx="4023360" cy="2514600"/>
          </a:xfrm>
          <a:prstGeom prst="roundRect">
            <a:avLst>
              <a:gd name="adj" fmla="val 2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46320" y="13258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CADR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1783080"/>
            <a:ext cx="36576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Classifies jobs by a scale-free critical ratio and picks the cheapest deadline-feasible node. Matches RH on miss rate with far lower tardiness.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39319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Baselines: FIFO, SPT, EDF, LCF, Balanced, Random, SPT+Rescue, Adaptive.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Ablation: what each ingredient buys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097280"/>
          <a:ext cx="5303520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card Reading it"/>
          <p:cNvSpPr/>
          <p:nvPr/>
        </p:nvSpPr>
        <p:spPr>
          <a:xfrm>
            <a:off x="6035040" y="1188720"/>
            <a:ext cx="2651760" cy="329184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217920" y="13258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it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6217920" y="1783080"/>
            <a:ext cx="22860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Hectic day, 30 seeds. SPT cuts wait; rescue and deadline-risk ordering cut miss. RH beats SPT+Rescue on miss after Holm correction, but not on wait.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Hectic-day benchmark: deadline miss rate (%)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097280"/>
          <a:ext cx="5303520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6126480" y="118872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9.5%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126480" y="19202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RH lowest miss, tied with CADR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6480" y="242316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6.4 min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6126480" y="31546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CADR tardiness vs 30.9 min for RH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6126480" y="365760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140 min</a:t>
            </a:r>
            <a:endParaRPr lang="en-US" sz="4000" dirty="0"/>
          </a:p>
        </p:txBody>
      </p:sp>
      <p:sp>
        <p:nvSpPr>
          <p:cNvPr id="9" name="Text 6"/>
          <p:cNvSpPr txBox="1"/>
          <p:nvPr/>
        </p:nvSpPr>
        <p:spPr>
          <a:xfrm>
            <a:off x="6126480" y="43891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RH wait, tied with SPT (141)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EDF and SPT trade places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097280"/>
          <a:ext cx="5303520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card Crossover"/>
          <p:cNvSpPr/>
          <p:nvPr/>
        </p:nvSpPr>
        <p:spPr>
          <a:xfrm>
            <a:off x="6035040" y="1188720"/>
            <a:ext cx="2651760" cy="329184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217920" y="13258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Crossover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6217920" y="1783080"/>
            <a:ext cx="22860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Surge-day load. EDF has significantly lower miss at 30% tight or less, the two tie at 50%, and SPT wins at 70% or more.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Concurrency cap is the main lever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097280"/>
          <a:ext cx="5303520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card Takeaway"/>
          <p:cNvSpPr/>
          <p:nvPr/>
        </p:nvSpPr>
        <p:spPr>
          <a:xfrm>
            <a:off x="6035040" y="1188720"/>
            <a:ext cx="2651760" cy="329184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217920" y="13258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Takeaway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6217920" y="1783080"/>
            <a:ext cx="22860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Hectic day, 10 seeds (baseline differs from the 30-seed Phase 3 values). Miss falls under 3% at C_max 7 and to 0% for all three at 8, our current quota, where the policies tie. More slots, not a better ordering, remove the saturation misses.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Monthly: RH and CADR have the two lowest miss rates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097280"/>
          <a:ext cx="5303520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card 30-day, 10 runs"/>
          <p:cNvSpPr/>
          <p:nvPr/>
        </p:nvSpPr>
        <p:spPr>
          <a:xfrm>
            <a:off x="6035040" y="1188720"/>
            <a:ext cx="2651760" cy="329184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217920" y="13258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30-day, 10 runs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6217920" y="1783080"/>
            <a:ext cx="22860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One continuous 30-day calendar with backlog carried across days and drained at the end. Miss: CADR 7.14% vs RH 6.76%. Tardiness: 6.3 vs 19.3 min.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Snapshots contradict the assumed ranking</a:t>
            </a:r>
            <a:endParaRPr lang="en-US" sz="26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51206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920240"/>
                <a:gridCol w="173736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Policy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Assumed ranking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Snapshot-ordered ranking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CADR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10.09%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3.04%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SPT+Rescue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3.24%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6.24%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18.60%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9.46%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FIFO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24.85%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17.90%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56616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7C99"/>
                </a:solidFill>
              </a:rPr>
              <a:t>Deadline miss rate, hectic day, 30 paired seeds</a:t>
            </a:r>
            <a:endParaRPr lang="en-US" sz="1100" dirty="0"/>
          </a:p>
        </p:txBody>
      </p:sp>
      <p:sp>
        <p:nvSpPr>
          <p:cNvPr id="5" name="card Concede"/>
          <p:cNvSpPr/>
          <p:nvPr/>
        </p:nvSpPr>
        <p:spPr>
          <a:xfrm>
            <a:off x="5760720" y="1188720"/>
            <a:ext cx="292608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943600" y="13258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Concede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5943600" y="178308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Snapshots list the 3090 94% of the time, the A4000 63%. That is listing share, not fulfilment; beta stays an assumption.</a:t>
            </a:r>
            <a:endParaRPr lang="en-US" sz="1400" dirty="0"/>
          </a:p>
        </p:txBody>
      </p:sp>
      <p:sp>
        <p:nvSpPr>
          <p:cNvPr id="8" name="card Consequence"/>
          <p:cNvSpPr/>
          <p:nvPr/>
        </p:nvSpPr>
        <p:spPr>
          <a:xfrm>
            <a:off x="5760720" y="2788920"/>
            <a:ext cx="292608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943600" y="29260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Consequence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5943600" y="338328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RH ties CADR at baseline (p = 0.484). Under snapshot order CADR beats RH (p &lt; 0.0001) and ties SPT+Rescue. Default to CADR.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393192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2733"/>
                </a:solidFill>
              </a:rPr>
              <a:t>Level sweep, x0.75 to x1.00: deadline-aware beats deadline-blind and RH is lowest, tied with CADR at x1.00 and ahead only at x0.75. No policy copes at x0.50 or below; several reach zero miss at x1.25.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Deployment guidance</a:t>
            </a:r>
            <a:endParaRPr lang="en-US" sz="2600" dirty="0"/>
          </a:p>
        </p:txBody>
      </p:sp>
      <p:sp>
        <p:nvSpPr>
          <p:cNvPr id="3" name="card Default: CADR"/>
          <p:cNvSpPr/>
          <p:nvPr/>
        </p:nvSpPr>
        <p:spPr>
          <a:xfrm>
            <a:off x="457200" y="1188720"/>
            <a:ext cx="2606040" cy="301752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32588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Default: CADR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783080"/>
            <a:ext cx="2240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Ties RH on Phase 3 miss, has close monthly miss point estimates, and far lower tardiness.</a:t>
            </a:r>
            <a:endParaRPr lang="en-US" sz="1400" dirty="0"/>
          </a:p>
        </p:txBody>
      </p:sp>
      <p:sp>
        <p:nvSpPr>
          <p:cNvPr id="6" name="card Specialist: RH"/>
          <p:cNvSpPr/>
          <p:nvPr/>
        </p:nvSpPr>
        <p:spPr>
          <a:xfrm>
            <a:off x="3246120" y="1188720"/>
            <a:ext cx="2606040" cy="301752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429000" y="132588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Specialist: RH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3429000" y="1783080"/>
            <a:ext cx="2240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Scarce-availability regime when only missed-deadline count or wait matters.</a:t>
            </a:r>
            <a:endParaRPr lang="en-US" sz="1400" dirty="0"/>
          </a:p>
        </p:txBody>
      </p:sp>
      <p:sp>
        <p:nvSpPr>
          <p:cNvPr id="9" name="card Raise C_max"/>
          <p:cNvSpPr/>
          <p:nvPr/>
        </p:nvSpPr>
        <p:spPr>
          <a:xfrm>
            <a:off x="6035040" y="1188720"/>
            <a:ext cx="2651760" cy="301752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17920" y="13258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Raise C_max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217920" y="1783080"/>
            <a:ext cx="2286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At saturation, lift the cap above RunPod's default of 5 (our quota is 8) to cut residual misses.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43434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SPT remains a strong low-wait baseline. At our quota of 8 the policies tie on miss; the scheduler matters when the cap binds.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Limitations and future work</a:t>
            </a:r>
            <a:endParaRPr lang="en-US" sz="2600" dirty="0"/>
          </a:p>
        </p:txBody>
      </p:sp>
      <p:sp>
        <p:nvSpPr>
          <p:cNvPr id="3" name="card Limitations"/>
          <p:cNvSpPr/>
          <p:nvPr/>
        </p:nvSpPr>
        <p:spPr>
          <a:xfrm>
            <a:off x="457200" y="1188720"/>
            <a:ext cx="4023360" cy="3108960"/>
          </a:xfrm>
          <a:prstGeom prst="roundRect">
            <a:avLst>
              <a:gd name="adj" fmla="val 235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3258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Limitations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Simulation only: no tight optimality bound (exact ILP intractable at about 950 jobs and not attempted even at toy size; the capacity bound certifies zero unavoidable misses, not the stochastic optimum). Hectic and surge loads are assumed stress loads (busiest recorded day: 415 jobs). Availability probabilities and delays are assumed; snapshots show scarce stock and rank GPU types in the reverse of the assumed order. Pods price snapshot, single-studio workload, non-preemptive jobs.</a:t>
            </a:r>
            <a:endParaRPr lang="en-US" sz="1400" dirty="0"/>
          </a:p>
        </p:txBody>
      </p:sp>
      <p:sp>
        <p:nvSpPr>
          <p:cNvPr id="6" name="card Future work"/>
          <p:cNvSpPr/>
          <p:nvPr/>
        </p:nvSpPr>
        <p:spPr>
          <a:xfrm>
            <a:off x="4663440" y="1188720"/>
            <a:ext cx="4023360" cy="3108960"/>
          </a:xfrm>
          <a:prstGeom prst="roundRect">
            <a:avLst>
              <a:gd name="adj" fmla="val 235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46320" y="13258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Future work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1783080"/>
            <a:ext cx="3657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Validate on a live pipeline, add spot and reclaim dynamics, test learning-based dispatch, and extend to multi-provider fleets.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7432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accent5"/>
                </a:solidFill>
              </a:rPr>
              <a:t>Questions and discussion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Backup: scheduler lineage</a:t>
            </a:r>
            <a:endParaRPr lang="en-US" sz="2600" dirty="0"/>
          </a:p>
        </p:txBody>
      </p:sp>
      <p:pic>
        <p:nvPicPr>
          <p:cNvPr id="3" name="Image 0" descr="scheduler_line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6586" y="1097280"/>
            <a:ext cx="6630829" cy="35661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Backup: Phase 3 full results</a:t>
            </a:r>
            <a:endParaRPr lang="en-US" sz="26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463040"/>
                <a:gridCol w="1280160"/>
                <a:gridCol w="1828800"/>
                <a:gridCol w="1645920"/>
              </a:tblGrid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Scheduler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Wait (min)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Miss 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Tardiness (min)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 ($)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140.24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30.86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CADR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145.70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SPT+Rescue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145.85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Adaptive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169.64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141.03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18.60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11.99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174.16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15.81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LCF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173.36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26.14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Balanced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173.24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26.39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FIFO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169.32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24.85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26.69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Random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172.80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24.04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35.18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434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7C99"/>
                </a:solidFill>
              </a:rPr>
              <a:t>Hectic day, 30 seeds.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Backup: deadline sweep, miss %</a:t>
            </a:r>
            <a:endParaRPr lang="en-US" sz="26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005840"/>
                <a:gridCol w="1005840"/>
                <a:gridCol w="1005840"/>
                <a:gridCol w="1005840"/>
                <a:gridCol w="1005840"/>
                <a:gridCol w="1005840"/>
                <a:gridCol w="1005840"/>
              </a:tblGrid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Tight share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FIFO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LCF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Balanced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Random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SPT+Rescue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16.53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16.66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16.44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14.23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27.23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17.45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27.43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27.06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23.70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38.12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26.41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34.76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38.33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32.75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48.91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47.74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42.07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48.25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434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7C99"/>
                </a:solidFill>
              </a:rPr>
              <a:t>Surge day, 30 seeds per point.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Backup: C_max sweep, wait / miss</a:t>
            </a:r>
            <a:endParaRPr lang="en-US" sz="26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188720"/>
                <a:gridCol w="1188720"/>
                <a:gridCol w="1188720"/>
                <a:gridCol w="1188720"/>
                <a:gridCol w="1188720"/>
                <a:gridCol w="1188720"/>
              </a:tblGrid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C_max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FIFO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SPT+Rescue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CADR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392.6 / 57.6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358.7 / 51.5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395.4 / 51.9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379.0 / 50.1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369.8 / 46.5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377.4 / 49.0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164.5 / 22.9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141.7 / 18.9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176.7 / 16.4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145.0 / 12.4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135.4 / 8.4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142.3 / 9.1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46.0 / 6.6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39.0 / 2.5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45.5 / 0.0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38.8 / 0.0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38.5 / 1.7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39.2 / 0.0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(current)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 / 0.5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24.7 / 0.0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29.2 / 0.0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24.7 / 0.0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34.9 / 0.0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24.9 / 0.0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 / 0.0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 / 0.0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 / 0.0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 / 0.0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13.7 / 0.0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 / 0.0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434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7C99"/>
                </a:solidFill>
              </a:rPr>
              <a:t>Wait in minutes / miss %, hectic day, 10 seeds.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Backup: Phase 4 monthly results</a:t>
            </a:r>
            <a:endParaRPr lang="en-US" sz="26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463040"/>
                <a:gridCol w="1280160"/>
                <a:gridCol w="1828800"/>
                <a:gridCol w="1645920"/>
              </a:tblGrid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Scheduler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Wait (min)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Miss 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Tardiness (min)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 ($/mo)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102.85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48.56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CADR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103.10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48.88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SPT+Rescue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101.67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48.98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Adaptive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117.83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101.13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12.61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48.75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118.62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50.43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LCF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118.22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17.35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18.75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48.97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Balanced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119.85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19.39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49.59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FIFO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118.50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17.14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18.62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54.36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Random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119.84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16.37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24.33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434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7C99"/>
                </a:solidFill>
              </a:rPr>
              <a:t>30 days, 10 runs. Miss values are point estimates; no paired comparison of policies at monthly scale.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7C9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1B2733"/>
      </a:dk1>
      <a:lt1>
        <a:srgbClr val="FFFFFF"/>
      </a:lt1>
      <a:dk2>
        <a:srgbClr val="0B1F33"/>
      </a:dk2>
      <a:lt2>
        <a:srgbClr val="EEF3F7"/>
      </a:lt2>
      <a:accent1>
        <a:srgbClr val="12A4A0"/>
      </a:accent1>
      <a:accent2>
        <a:srgbClr val="F2A93B"/>
      </a:accent2>
      <a:accent3>
        <a:srgbClr val="5B7C99"/>
      </a:accent3>
      <a:accent4>
        <a:srgbClr val="D9534F"/>
      </a:accent4>
      <a:accent5>
        <a:srgbClr val="8FB8C9"/>
      </a:accent5>
      <a:accent6>
        <a:srgbClr val="C9D3DC"/>
      </a:accent6>
      <a:hlink>
        <a:srgbClr val="12A4A0"/>
      </a:hlink>
      <a:folHlink>
        <a:srgbClr val="5B7C99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CGRSP Thesis Defense</dc:title>
  <dc:subject>PptxGenJS Presentation</dc:subject>
  <dc:creator>PptxGenJS</dc:creator>
  <cp:lastModifiedBy>PptxGenJS</cp:lastModifiedBy>
  <cp:revision>1</cp:revision>
  <dcterms:created xsi:type="dcterms:W3CDTF">2026-10-24T15:02:44Z</dcterms:created>
  <dcterms:modified xsi:type="dcterms:W3CDTF">2026-10-24T15:02:44Z</dcterms:modified>
</cp:coreProperties>
</file>